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_rels/notesSlide2.xml.rels" ContentType="application/vnd.openxmlformats-package.relationships+xml"/>
  <Override PartName="/ppt/notesSlides/_rels/notesSlide4.xml.rels" ContentType="application/vnd.openxmlformats-package.relationships+xml"/>
  <Override PartName="/ppt/notesSlides/_rels/notesSlide6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5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Kliknij, aby przesunąć slajd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Kliknij, aby edytować format notatek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&lt;główka&gt;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&lt;data/godzina&gt;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&lt;stopka&gt;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99146C97-2427-4F75-A2AA-F16C04601B8B}" type="slidenum"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C351987-6072-46AA-ABA6-AFFB26CF0470}" type="slidenum">
              <a:rPr b="0" lang="pl-PL" sz="1200" spc="-1" strike="noStrike">
                <a:solidFill>
                  <a:srgbClr val="000000"/>
                </a:solidFill>
                <a:latin typeface="Times New Roman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D630A73-186F-4961-87F6-84E296A1C628}" type="slidenum">
              <a:rPr b="0" lang="pl-PL" sz="1200" spc="-1" strike="noStrike">
                <a:solidFill>
                  <a:srgbClr val="000000"/>
                </a:solidFill>
                <a:latin typeface="Times New Roman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7F04E04-ABF7-4E3F-A72B-160AACD9B2D1}" type="slidenum">
              <a:rPr b="0" lang="pl-PL" sz="1200" spc="-1" strike="noStrike">
                <a:solidFill>
                  <a:srgbClr val="000000"/>
                </a:solidFill>
                <a:latin typeface="Times New Roman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95FE63A-D14F-438B-A163-F26C135757C2}" type="slidenum">
              <a:rPr b="0" lang="pl-PL" sz="1200" spc="-1" strike="noStrike">
                <a:solidFill>
                  <a:srgbClr val="000000"/>
                </a:solidFill>
                <a:latin typeface="Times New Roman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A3D5039-59CD-482B-8385-4ADAD79EEC5E}" type="slidenum">
              <a:rPr b="0" lang="pl-PL" sz="1200" spc="-1" strike="noStrike">
                <a:solidFill>
                  <a:srgbClr val="000000"/>
                </a:solidFill>
                <a:latin typeface="Times New Roman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DEEF86-59B1-4A43-B29F-0C9455D4DE3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39F83E-12BE-415F-8A4D-6D8E6DD8250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80831B-EE72-46C2-BCE1-ABCB8CBF406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D165E1-4000-4189-A111-2EC98101E34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698E741-DB2A-4D2B-BDD9-B0CC9D5101A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16DC6DF-D052-4313-A470-5DB8C11E884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C3971F9-8392-40A9-A845-26FCB1FAD6E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D274DBA-61B8-4568-B9FB-FDE1C68DF9B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6CDC3D8-BBD7-4EB7-BDD6-37EA451BE31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B17315A-49FA-404C-A2FA-7CEC66B44C7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262717A-DE62-48B0-BF8F-CFCFA4AF164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B8C3E8-FDD4-4E44-82AB-69B50DFB786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3170241-89A1-439E-97D4-C70D223885C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30E850C-26E3-49A7-8207-87013DEE528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7D1F754-1CF1-46F3-A700-ED00354F327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886B12C-DD5E-4CE5-BD9C-6C979268C8A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CF2D21E-1A43-4700-AF4F-3DE94771787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6B04F0-B666-45AA-B570-17864D8D10B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5B7FE6-2920-4C31-9FCD-47787A0607D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16EDF6-BCA4-4543-AF78-81849959E0B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58AFC2-24B5-4F02-A291-7858ACE3E7B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544E21-76A8-4F52-8A0A-8B0A7D29BE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807FC4-2C31-48D2-9D6C-AF10852CF23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7DDAE2-A151-43B0-BC0B-4E196633981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Kliknij, aby edytować style wzorca tekstu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Drugi poziom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Trzeci poziom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pl-P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pl-PL" sz="1200" spc="-1" strike="noStrike">
                <a:solidFill>
                  <a:srgbClr val="8b8b8b"/>
                </a:solidFill>
                <a:latin typeface="Calibri"/>
              </a:rPr>
              <a:t>&lt;data/godzina&gt;</a:t>
            </a:r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&lt;stopka&gt;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018BE17-85A2-4B1B-A88B-206AE1F31E45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pl-PL" sz="6000" spc="-1" strike="noStrike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b="0" lang="pl-PL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pl-P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pl-PL" sz="1200" spc="-1" strike="noStrike">
                <a:solidFill>
                  <a:srgbClr val="8b8b8b"/>
                </a:solidFill>
                <a:latin typeface="Calibri"/>
              </a:rPr>
              <a:t>&lt;data/godzina&gt;</a:t>
            </a:r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pl-PL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pc="-1" strike="noStrike">
                <a:solidFill>
                  <a:srgbClr val="000000"/>
                </a:solidFill>
                <a:latin typeface="Times New Roman"/>
              </a:rPr>
              <a:t>&lt;stopka&gt;</a:t>
            </a:r>
            <a:endParaRPr b="0" lang="pl-PL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l-P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C7820F7-491F-4F87-8503-C8A7F63A077F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Drugi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rostokąt: zaokrąglone rogi 3"/>
          <p:cNvSpPr/>
          <p:nvPr/>
        </p:nvSpPr>
        <p:spPr>
          <a:xfrm>
            <a:off x="578520" y="1936440"/>
            <a:ext cx="11034720" cy="10116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chemeClr val="lt1"/>
                </a:solidFill>
                <a:latin typeface="Calibri"/>
              </a:rPr>
              <a:t>Głównym źródłem ogrzewania Twojego gospodarstwa domowego jest kocioł zasilany paliwami gazowymi, zgłoszony do CEEB. Jeżeli zmieniłeś główne źródło ogrzewania w trakcie 2023 r., refundacja podatku VAT przysługuje Ci od momentu wpisania kotła zasilanego paliwami gazowymi do CEEB.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ole tekstowe 6"/>
          <p:cNvSpPr/>
          <p:nvPr/>
        </p:nvSpPr>
        <p:spPr>
          <a:xfrm>
            <a:off x="3047400" y="444960"/>
            <a:ext cx="60973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Refundacja podatku VAT przysługuje, jeżeli: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rostokąt: zaokrąglone rogi 7"/>
          <p:cNvSpPr/>
          <p:nvPr/>
        </p:nvSpPr>
        <p:spPr>
          <a:xfrm>
            <a:off x="298440" y="4309560"/>
            <a:ext cx="11382840" cy="9450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chemeClr val="lt1"/>
                </a:solidFill>
                <a:latin typeface="Calibri"/>
              </a:rPr>
              <a:t>Twój średni miesięczny dochód netto nie przekracza 2100 zł, w przypadku gospodarstwa domowego jednoosobowego, lub średni miesięczny dochód netto na osobę nie przekracza 1500 zł, w przypadku gospodarstwa domowego wieloosobowego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ole tekstowe 11"/>
          <p:cNvSpPr/>
          <p:nvPr/>
        </p:nvSpPr>
        <p:spPr>
          <a:xfrm>
            <a:off x="3047400" y="3429000"/>
            <a:ext cx="609732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oraz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Obraz 8" descr=""/>
          <p:cNvPicPr/>
          <p:nvPr/>
        </p:nvPicPr>
        <p:blipFill>
          <a:blip r:embed="rId1"/>
          <a:stretch/>
        </p:blipFill>
        <p:spPr>
          <a:xfrm>
            <a:off x="1885320" y="584640"/>
            <a:ext cx="5952600" cy="4019040"/>
          </a:xfrm>
          <a:prstGeom prst="rect">
            <a:avLst/>
          </a:prstGeom>
          <a:ln w="0">
            <a:noFill/>
          </a:ln>
        </p:spPr>
      </p:pic>
      <p:sp>
        <p:nvSpPr>
          <p:cNvPr id="175" name="Prostokąt: zaokrąglone rogi 9"/>
          <p:cNvSpPr/>
          <p:nvPr/>
        </p:nvSpPr>
        <p:spPr>
          <a:xfrm>
            <a:off x="6725160" y="5539680"/>
            <a:ext cx="4007520" cy="7920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W przypadku braku świadczenia alimentów, sekcja Alimenty powinna wskazywać wartość 0,00 zł.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rostokąt: zaokrąglone rogi 10"/>
          <p:cNvSpPr/>
          <p:nvPr/>
        </p:nvSpPr>
        <p:spPr>
          <a:xfrm>
            <a:off x="7838640" y="3700080"/>
            <a:ext cx="3196080" cy="11466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W przypadku zasądzenia alimentów na rzecz innych osób, powinieneś załączyć odpowiedni załącznik potwierdzający świadczenie tych alimentów.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7" name="Łącznik prosty ze strzałką 12"/>
          <p:cNvCxnSpPr>
            <a:stCxn id="175" idx="1"/>
          </p:cNvCxnSpPr>
          <p:nvPr/>
        </p:nvCxnSpPr>
        <p:spPr>
          <a:xfrm flipH="1" flipV="1">
            <a:off x="4358880" y="4696200"/>
            <a:ext cx="2366640" cy="123984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78" name="Łącznik prosty ze strzałką 14"/>
          <p:cNvCxnSpPr/>
          <p:nvPr/>
        </p:nvCxnSpPr>
        <p:spPr>
          <a:xfrm flipH="1">
            <a:off x="4509720" y="4273560"/>
            <a:ext cx="3328920" cy="11232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rostokąt: zaokrąglone rogi 5"/>
          <p:cNvSpPr/>
          <p:nvPr/>
        </p:nvSpPr>
        <p:spPr>
          <a:xfrm>
            <a:off x="7938360" y="1310760"/>
            <a:ext cx="3877200" cy="6210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Załączniki 1A oraz 1B to załączniki fakultatywne, załączane są wraz z załącznikiem nr 1.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0" name="Obraz 9" descr=""/>
          <p:cNvPicPr/>
          <p:nvPr/>
        </p:nvPicPr>
        <p:blipFill>
          <a:blip r:embed="rId1"/>
          <a:stretch/>
        </p:blipFill>
        <p:spPr>
          <a:xfrm>
            <a:off x="1467000" y="304920"/>
            <a:ext cx="6114600" cy="6552720"/>
          </a:xfrm>
          <a:prstGeom prst="rect">
            <a:avLst/>
          </a:prstGeom>
          <a:ln w="0">
            <a:noFill/>
          </a:ln>
        </p:spPr>
      </p:pic>
      <p:cxnSp>
        <p:nvCxnSpPr>
          <p:cNvPr id="181" name="Łącznik prosty ze strzałką 11"/>
          <p:cNvCxnSpPr>
            <a:stCxn id="179" idx="1"/>
          </p:cNvCxnSpPr>
          <p:nvPr/>
        </p:nvCxnSpPr>
        <p:spPr>
          <a:xfrm flipH="1" flipV="1">
            <a:off x="7286400" y="1181880"/>
            <a:ext cx="652320" cy="43956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82" name="Łącznik prosty ze strzałką 14"/>
          <p:cNvCxnSpPr>
            <a:stCxn id="179" idx="1"/>
          </p:cNvCxnSpPr>
          <p:nvPr/>
        </p:nvCxnSpPr>
        <p:spPr>
          <a:xfrm flipH="1">
            <a:off x="7286400" y="1621080"/>
            <a:ext cx="652320" cy="112680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83" name="Łącznik prosty ze strzałką 16"/>
          <p:cNvCxnSpPr>
            <a:stCxn id="184" idx="1"/>
          </p:cNvCxnSpPr>
          <p:nvPr/>
        </p:nvCxnSpPr>
        <p:spPr>
          <a:xfrm flipH="1" flipV="1">
            <a:off x="5848200" y="2054520"/>
            <a:ext cx="2260080" cy="139716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sp>
        <p:nvSpPr>
          <p:cNvPr id="184" name="Prostokąt: zaokrąglone rogi 20"/>
          <p:cNvSpPr/>
          <p:nvPr/>
        </p:nvSpPr>
        <p:spPr>
          <a:xfrm>
            <a:off x="8107920" y="2941200"/>
            <a:ext cx="3307680" cy="10206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Załącznik nr 1A wypełnia się jedynie dla członków gospodarstwa domowego uzyskujących dochody nie podlegające opodatkowaniu podatkiem dochodowym.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85" name="Łącznik prosty ze strzałką 23"/>
          <p:cNvCxnSpPr>
            <a:stCxn id="186" idx="1"/>
          </p:cNvCxnSpPr>
          <p:nvPr/>
        </p:nvCxnSpPr>
        <p:spPr>
          <a:xfrm flipH="1" flipV="1">
            <a:off x="2751840" y="3525840"/>
            <a:ext cx="5518440" cy="120024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sp>
        <p:nvSpPr>
          <p:cNvPr id="186" name="Prostokąt: zaokrąglone rogi 27"/>
          <p:cNvSpPr/>
          <p:nvPr/>
        </p:nvSpPr>
        <p:spPr>
          <a:xfrm>
            <a:off x="8269920" y="4215600"/>
            <a:ext cx="3307680" cy="10206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Załącznik nr 1B wypełnia się jedynie dla członków gospodarstwa domowego uzyskujących dochody z gospodarstwa rolnego.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rostokąt: zaokrąglone rogi 7"/>
          <p:cNvSpPr/>
          <p:nvPr/>
        </p:nvSpPr>
        <p:spPr>
          <a:xfrm>
            <a:off x="7699320" y="2881080"/>
            <a:ext cx="3655440" cy="13424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Katalog dochodów niepodlegających opodatkowaniu jest szeroki. W przypadku uzyskiwania takich dochodów, powinien zostać załączony odpowiedni załącznik potwierdzających wysokość takich dochodów.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8" name="Obraz 11" descr=""/>
          <p:cNvPicPr/>
          <p:nvPr/>
        </p:nvPicPr>
        <p:blipFill>
          <a:blip r:embed="rId1"/>
          <a:stretch/>
        </p:blipFill>
        <p:spPr>
          <a:xfrm>
            <a:off x="738360" y="399960"/>
            <a:ext cx="5943240" cy="6057720"/>
          </a:xfrm>
          <a:prstGeom prst="rect">
            <a:avLst/>
          </a:prstGeom>
          <a:ln w="0">
            <a:noFill/>
          </a:ln>
        </p:spPr>
      </p:pic>
      <p:cxnSp>
        <p:nvCxnSpPr>
          <p:cNvPr id="189" name="Łącznik prosty ze strzałką 13"/>
          <p:cNvCxnSpPr>
            <a:stCxn id="187" idx="1"/>
          </p:cNvCxnSpPr>
          <p:nvPr/>
        </p:nvCxnSpPr>
        <p:spPr>
          <a:xfrm flipH="1" flipV="1">
            <a:off x="4733640" y="1771560"/>
            <a:ext cx="2966040" cy="178092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Obraz 21" descr=""/>
          <p:cNvPicPr/>
          <p:nvPr/>
        </p:nvPicPr>
        <p:blipFill>
          <a:blip r:embed="rId1"/>
          <a:stretch/>
        </p:blipFill>
        <p:spPr>
          <a:xfrm>
            <a:off x="713520" y="0"/>
            <a:ext cx="5648400" cy="6857640"/>
          </a:xfrm>
          <a:prstGeom prst="rect">
            <a:avLst/>
          </a:prstGeom>
          <a:ln w="0">
            <a:noFill/>
          </a:ln>
        </p:spPr>
      </p:pic>
      <p:sp>
        <p:nvSpPr>
          <p:cNvPr id="191" name="Prostokąt: zaokrąglone rogi 9"/>
          <p:cNvSpPr/>
          <p:nvPr/>
        </p:nvSpPr>
        <p:spPr>
          <a:xfrm>
            <a:off x="7822800" y="4407840"/>
            <a:ext cx="3655440" cy="13424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Katalog dochodów niepodlegających opodatkowaniu jest szeroki. W przypadku uzyskiwania takich dochodów, powinien zostać załączony odpowiedni załącznik potwierdzających wysokość takich dochodów.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92" name="Łącznik prosty ze strzałką 11"/>
          <p:cNvCxnSpPr>
            <a:stCxn id="191" idx="1"/>
          </p:cNvCxnSpPr>
          <p:nvPr/>
        </p:nvCxnSpPr>
        <p:spPr>
          <a:xfrm flipH="1" flipV="1">
            <a:off x="3959280" y="3364560"/>
            <a:ext cx="3863520" cy="171468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sp>
        <p:nvSpPr>
          <p:cNvPr id="193" name="Prostokąt: zaokrąglone rogi 13"/>
          <p:cNvSpPr/>
          <p:nvPr/>
        </p:nvSpPr>
        <p:spPr>
          <a:xfrm>
            <a:off x="7264800" y="343440"/>
            <a:ext cx="3549240" cy="76968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W tym polu powinien zostać wskazany rok, odpowiedni do terminu składania wniosku.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94" name="Łącznik prosty ze strzałką 15"/>
          <p:cNvCxnSpPr>
            <a:stCxn id="193" idx="1"/>
          </p:cNvCxnSpPr>
          <p:nvPr/>
        </p:nvCxnSpPr>
        <p:spPr>
          <a:xfrm flipH="1">
            <a:off x="2629080" y="728280"/>
            <a:ext cx="4636080" cy="61632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sp>
        <p:nvSpPr>
          <p:cNvPr id="195" name="Prostokąt: zaokrąglone rogi 16"/>
          <p:cNvSpPr/>
          <p:nvPr/>
        </p:nvSpPr>
        <p:spPr>
          <a:xfrm>
            <a:off x="8149320" y="1469160"/>
            <a:ext cx="2664720" cy="9086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Dochody znajdujące się w tym polu powinny stanowić sumę dochodów wskazanych poniżej.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96" name="Łącznik prosty ze strzałką 18"/>
          <p:cNvCxnSpPr>
            <a:stCxn id="195" idx="1"/>
          </p:cNvCxnSpPr>
          <p:nvPr/>
        </p:nvCxnSpPr>
        <p:spPr>
          <a:xfrm flipH="1">
            <a:off x="4497480" y="1923480"/>
            <a:ext cx="3652200" cy="216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97" name="Łącznik prosty ze strzałką 24"/>
          <p:cNvCxnSpPr>
            <a:stCxn id="195" idx="1"/>
          </p:cNvCxnSpPr>
          <p:nvPr/>
        </p:nvCxnSpPr>
        <p:spPr>
          <a:xfrm flipH="1">
            <a:off x="2133360" y="1923480"/>
            <a:ext cx="6016320" cy="70560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rostokąt: zaokrąglone rogi 17"/>
          <p:cNvSpPr/>
          <p:nvPr/>
        </p:nvSpPr>
        <p:spPr>
          <a:xfrm>
            <a:off x="7956720" y="4789800"/>
            <a:ext cx="3376800" cy="149508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Zgodnie z obwieszczeniem Prezesa Głównego Urzędu Statystycznego z dnia 22 września 2022 r. przeciętny dochód z pracy w indywidualnych gospodarstwach rolnych z 1 ha przeliczeniowego wyniósł w 2021 r. 3.288 zł (jest to dochód roczny).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rostokąt: zaokrąglone rogi 20"/>
          <p:cNvSpPr/>
          <p:nvPr/>
        </p:nvSpPr>
        <p:spPr>
          <a:xfrm>
            <a:off x="7617960" y="199080"/>
            <a:ext cx="4268880" cy="16772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Załącznik nr 1B wypełniany jest jedynie dla członków gospodarstwa domowego uzyskujących dochód z gospodarstwa rolnego. W przypadku posiadania prawa własności go gruntów przez dwie osoby znajdujące się w tym samym gospodarstwie domowym, należy wpisać dane jednej z tych osób.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rostokąt: zaokrąglone rogi 22"/>
          <p:cNvSpPr/>
          <p:nvPr/>
        </p:nvSpPr>
        <p:spPr>
          <a:xfrm>
            <a:off x="7745040" y="2806920"/>
            <a:ext cx="2823840" cy="105192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Jeżeli wniosek składany jest po raz pierwszy przed 31 lipca 2023 r., dochód określany jest na podstawie dochodu w 2021 r.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1" name="Obraz 26" descr=""/>
          <p:cNvPicPr/>
          <p:nvPr/>
        </p:nvPicPr>
        <p:blipFill>
          <a:blip r:embed="rId1"/>
          <a:stretch/>
        </p:blipFill>
        <p:spPr>
          <a:xfrm>
            <a:off x="1435320" y="0"/>
            <a:ext cx="4660560" cy="6857640"/>
          </a:xfrm>
          <a:prstGeom prst="rect">
            <a:avLst/>
          </a:prstGeom>
          <a:ln w="0">
            <a:noFill/>
          </a:ln>
        </p:spPr>
      </p:pic>
      <p:cxnSp>
        <p:nvCxnSpPr>
          <p:cNvPr id="202" name="Łącznik prosty ze strzałką 32"/>
          <p:cNvCxnSpPr>
            <a:stCxn id="200" idx="1"/>
          </p:cNvCxnSpPr>
          <p:nvPr/>
        </p:nvCxnSpPr>
        <p:spPr>
          <a:xfrm flipH="1">
            <a:off x="3133440" y="3332880"/>
            <a:ext cx="4611960" cy="154800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203" name="Łącznik prosty ze strzałką 36"/>
          <p:cNvCxnSpPr>
            <a:stCxn id="198" idx="1"/>
          </p:cNvCxnSpPr>
          <p:nvPr/>
        </p:nvCxnSpPr>
        <p:spPr>
          <a:xfrm flipH="1">
            <a:off x="4762440" y="5537160"/>
            <a:ext cx="3194640" cy="24084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204" name="Łącznik prosty ze strzałką 40"/>
          <p:cNvCxnSpPr>
            <a:stCxn id="199" idx="1"/>
          </p:cNvCxnSpPr>
          <p:nvPr/>
        </p:nvCxnSpPr>
        <p:spPr>
          <a:xfrm flipH="1" flipV="1">
            <a:off x="5638680" y="569520"/>
            <a:ext cx="1979640" cy="46836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trzałka: w dół 30"/>
          <p:cNvSpPr/>
          <p:nvPr/>
        </p:nvSpPr>
        <p:spPr>
          <a:xfrm>
            <a:off x="8478720" y="4276800"/>
            <a:ext cx="521640" cy="130896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06" name="Prostokąt: zaokrąglone rogi 15"/>
          <p:cNvSpPr/>
          <p:nvPr/>
        </p:nvSpPr>
        <p:spPr>
          <a:xfrm>
            <a:off x="5280120" y="584280"/>
            <a:ext cx="3188880" cy="13140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 u="sng">
                <a:solidFill>
                  <a:schemeClr val="lt1"/>
                </a:solidFill>
                <a:uFillTx/>
                <a:latin typeface="Calibri"/>
              </a:rPr>
              <a:t>Wniosek składany do 29 lutego 2024 r., nie musi być złożony w terminie 30 dni od otrzymania faktury.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rostokąt: zaokrąglone rogi 16"/>
          <p:cNvSpPr/>
          <p:nvPr/>
        </p:nvSpPr>
        <p:spPr>
          <a:xfrm>
            <a:off x="8568360" y="363960"/>
            <a:ext cx="3614040" cy="187272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Rekompensata podatku VAT przysługuje za dostarczone paliwa gazowe w 2023 r. Oznacza to, że załączona faktura powinna obejmować rzeczywisty odczyt gazomierza. </a:t>
            </a:r>
            <a:r>
              <a:rPr b="0" lang="pl-PL" sz="1400" spc="-1" strike="noStrike" u="sng">
                <a:solidFill>
                  <a:schemeClr val="lt1"/>
                </a:solidFill>
                <a:uFillTx/>
                <a:latin typeface="Calibri"/>
              </a:rPr>
              <a:t>Faktura prognozowana nie jest podstawą do wypłaty refundacji podatku VAT.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rostokąt: zaokrąglone rogi 18"/>
          <p:cNvSpPr/>
          <p:nvPr/>
        </p:nvSpPr>
        <p:spPr>
          <a:xfrm>
            <a:off x="6874560" y="5586120"/>
            <a:ext cx="3614040" cy="11138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i="1" lang="pl-PL" sz="1800" spc="-1" strike="noStrike">
                <a:solidFill>
                  <a:schemeClr val="lt1"/>
                </a:solidFill>
                <a:latin typeface="Cambria Math"/>
              </a:rPr>
              <a:t>Sposób obliczania:</a:t>
            </a:r>
            <a:br>
              <a:rPr sz="1800"/>
            </a:b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9" name="Obraz 25" descr=""/>
          <p:cNvPicPr/>
          <p:nvPr/>
        </p:nvPicPr>
        <p:blipFill>
          <a:blip r:embed="rId1"/>
          <a:stretch/>
        </p:blipFill>
        <p:spPr>
          <a:xfrm>
            <a:off x="87480" y="157680"/>
            <a:ext cx="5142600" cy="6542640"/>
          </a:xfrm>
          <a:prstGeom prst="rect">
            <a:avLst/>
          </a:prstGeom>
          <a:ln w="0">
            <a:noFill/>
          </a:ln>
        </p:spPr>
      </p:pic>
      <p:sp>
        <p:nvSpPr>
          <p:cNvPr id="210" name="Prostokąt: zaokrąglone rogi 17"/>
          <p:cNvSpPr/>
          <p:nvPr/>
        </p:nvSpPr>
        <p:spPr>
          <a:xfrm>
            <a:off x="6647760" y="2713680"/>
            <a:ext cx="4183200" cy="17100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pl-PL" sz="1400" spc="-1" strike="noStrike">
                <a:solidFill>
                  <a:schemeClr val="lt1"/>
                </a:solidFill>
                <a:latin typeface="Calibri"/>
              </a:rPr>
              <a:t>Przykład: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Okres pomiędzy rzeczywistymi odczytami (05.12.2022-13.02.2023) wynosi 71 dni.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Liczba dni w 2023 r., za którą przysługuje rekompensata podatku VAT wynosi: 44 dni.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Rzeczywiste zużycie paliw gazowych: 2 200 kWh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rostokąt: zaokrąglone rogi 6"/>
          <p:cNvSpPr/>
          <p:nvPr/>
        </p:nvSpPr>
        <p:spPr>
          <a:xfrm>
            <a:off x="8128800" y="700920"/>
            <a:ext cx="3766680" cy="7059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Załącznik nr 3 należy wypełnić jedynie, gdy wniosek składany jest po dniu 29 lutego 2024 r.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rostokąt: zaokrąglone rogi 10"/>
          <p:cNvSpPr/>
          <p:nvPr/>
        </p:nvSpPr>
        <p:spPr>
          <a:xfrm>
            <a:off x="8281440" y="3812400"/>
            <a:ext cx="3614040" cy="8838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Wniosek składany po dniu 29 lutego 2024 r. może obejmować jedynie fakturę, która została przesłana w ciągu ostatnich 30 dni.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rostokąt: zaokrąglone rogi 11"/>
          <p:cNvSpPr/>
          <p:nvPr/>
        </p:nvSpPr>
        <p:spPr>
          <a:xfrm>
            <a:off x="6095880" y="2130480"/>
            <a:ext cx="3614040" cy="95832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Do 29 lutego  wniosek może obejmować faktury otrzymane od dnia 1 stycznia 2023 r. do 29 lutego 2024 r.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4" name="Obraz 22" descr=""/>
          <p:cNvPicPr/>
          <p:nvPr/>
        </p:nvPicPr>
        <p:blipFill>
          <a:blip r:embed="rId1"/>
          <a:stretch/>
        </p:blipFill>
        <p:spPr>
          <a:xfrm>
            <a:off x="285840" y="318240"/>
            <a:ext cx="5810040" cy="6393960"/>
          </a:xfrm>
          <a:prstGeom prst="rect">
            <a:avLst/>
          </a:prstGeom>
          <a:ln w="0">
            <a:noFill/>
          </a:ln>
        </p:spPr>
      </p:pic>
      <p:sp>
        <p:nvSpPr>
          <p:cNvPr id="215" name="Prostokąt: zaokrąglone rogi 23"/>
          <p:cNvSpPr/>
          <p:nvPr/>
        </p:nvSpPr>
        <p:spPr>
          <a:xfrm>
            <a:off x="5912640" y="5419800"/>
            <a:ext cx="4175640" cy="71532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Informacja o załączeniu załącznika nr 3 oraz numerze faktury powinna znajdować się we wniosku.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rostokąt: zaokrąglone rogi 3"/>
          <p:cNvSpPr/>
          <p:nvPr/>
        </p:nvSpPr>
        <p:spPr>
          <a:xfrm>
            <a:off x="479160" y="896040"/>
            <a:ext cx="11034720" cy="50652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93" name="Prostokąt: zaokrąglone rogi 1"/>
          <p:cNvSpPr/>
          <p:nvPr/>
        </p:nvSpPr>
        <p:spPr>
          <a:xfrm>
            <a:off x="479160" y="1573200"/>
            <a:ext cx="11034720" cy="8208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chemeClr val="lt1"/>
                </a:solidFill>
                <a:latin typeface="Calibri"/>
              </a:rPr>
              <a:t>Twój średni miesięczny dochód netto przekracza 2100 zł, w przypadku gospodarstwa domowego jednoosobowego, lub średni miesięczny dochód netto na osobę przekracza 1500 zł, w przypadku gospodarstwa domowego wieloosobowego.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rostokąt: zaokrąglone rogi 2"/>
          <p:cNvSpPr/>
          <p:nvPr/>
        </p:nvSpPr>
        <p:spPr>
          <a:xfrm>
            <a:off x="479160" y="2565000"/>
            <a:ext cx="11034720" cy="55188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chemeClr val="lt1"/>
                </a:solidFill>
                <a:latin typeface="Calibri"/>
              </a:rPr>
              <a:t>Nie jesteś stroną umowy z przedsiębiorstwem energetycznym, które dostarcza paliwa gazowe.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rostokąt: zaokrąglone rogi 4"/>
          <p:cNvSpPr/>
          <p:nvPr/>
        </p:nvSpPr>
        <p:spPr>
          <a:xfrm>
            <a:off x="479160" y="3287520"/>
            <a:ext cx="11034720" cy="3351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chemeClr val="lt1"/>
                </a:solidFill>
                <a:latin typeface="Calibri"/>
              </a:rPr>
              <a:t>Nie zgłosiłeś kotła zasilanego paliwami gazowymi do CEEB.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ole tekstowe 5"/>
          <p:cNvSpPr/>
          <p:nvPr/>
        </p:nvSpPr>
        <p:spPr>
          <a:xfrm>
            <a:off x="3118680" y="150840"/>
            <a:ext cx="59540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Refundacja podatku VAT nie przysługuje, jeżeli: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ole tekstowe 6"/>
          <p:cNvSpPr/>
          <p:nvPr/>
        </p:nvSpPr>
        <p:spPr>
          <a:xfrm>
            <a:off x="479160" y="925920"/>
            <a:ext cx="110347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rgbClr val="ffffff"/>
                </a:solidFill>
                <a:latin typeface="Calibri"/>
              </a:rPr>
              <a:t>Paliwa gazowe służą Ci jedynie do gotowania lub podgrzewania wody użytkowej. 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rostokąt: zaokrąglone rogi 7"/>
          <p:cNvSpPr/>
          <p:nvPr/>
        </p:nvSpPr>
        <p:spPr>
          <a:xfrm>
            <a:off x="479160" y="3793680"/>
            <a:ext cx="11034720" cy="3636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chemeClr val="lt1"/>
                </a:solidFill>
                <a:latin typeface="Calibri"/>
              </a:rPr>
              <a:t>Korzystasz z miejskiej sieci ciepłowniczej.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rostokąt: zaokrąglone rogi 9"/>
          <p:cNvSpPr/>
          <p:nvPr/>
        </p:nvSpPr>
        <p:spPr>
          <a:xfrm>
            <a:off x="479160" y="4327920"/>
            <a:ext cx="11034720" cy="4442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rgbClr val="ffffff"/>
                </a:solidFill>
                <a:latin typeface="Calibri"/>
              </a:rPr>
              <a:t>Korzystasz z kotła zasilanego LPG.</a:t>
            </a:r>
            <a:endParaRPr b="0" lang="pl-PL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Obraz 41" descr=""/>
          <p:cNvPicPr/>
          <p:nvPr/>
        </p:nvPicPr>
        <p:blipFill>
          <a:blip r:embed="rId1"/>
          <a:stretch/>
        </p:blipFill>
        <p:spPr>
          <a:xfrm>
            <a:off x="2209680" y="0"/>
            <a:ext cx="4677840" cy="6857640"/>
          </a:xfrm>
          <a:prstGeom prst="rect">
            <a:avLst/>
          </a:prstGeom>
          <a:ln w="0">
            <a:noFill/>
          </a:ln>
        </p:spPr>
      </p:pic>
      <p:sp>
        <p:nvSpPr>
          <p:cNvPr id="101" name="Prostokąt: zaokrąglone rogi 7"/>
          <p:cNvSpPr/>
          <p:nvPr/>
        </p:nvSpPr>
        <p:spPr>
          <a:xfrm>
            <a:off x="7711200" y="375120"/>
            <a:ext cx="3758400" cy="99108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2" name="pole tekstowe 5"/>
          <p:cNvSpPr/>
          <p:nvPr/>
        </p:nvSpPr>
        <p:spPr>
          <a:xfrm>
            <a:off x="7711200" y="393840"/>
            <a:ext cx="3758400" cy="94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</a:rPr>
              <a:t>Dotyczy to wniosków złożonych w formie papierowej. Jeżeli wniosek został wypełniony i wydrukowany oraz zapewnia czytelność, nie ma potrzeby korygowania wniosku.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rostokąt: zaokrąglone rogi 12"/>
          <p:cNvSpPr/>
          <p:nvPr/>
        </p:nvSpPr>
        <p:spPr>
          <a:xfrm>
            <a:off x="7475040" y="4043520"/>
            <a:ext cx="3692160" cy="6156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4" name="pole tekstowe 13"/>
          <p:cNvSpPr/>
          <p:nvPr/>
        </p:nvSpPr>
        <p:spPr>
          <a:xfrm>
            <a:off x="7475040" y="4091760"/>
            <a:ext cx="377208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</a:rPr>
              <a:t>Upewnij się, że dane w sekcji Twoje dane są tymi samymi danymi, które znajdują się na fakturze.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rostokąt: zaokrąglone rogi 14"/>
          <p:cNvSpPr/>
          <p:nvPr/>
        </p:nvSpPr>
        <p:spPr>
          <a:xfrm>
            <a:off x="7711200" y="1743840"/>
            <a:ext cx="3692160" cy="133812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</a:rPr>
              <a:t>Domyślnie urzędem do którego składasz wniosek jest Urząd Miasta lub Gminy. Jednak Gmina może delegować do wykonania tego zadania podległe sobie jednostki np. Miejski Ośrodek Pomocy Społecznej.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6" name="Łącznik prosty ze strzałką 19"/>
          <p:cNvCxnSpPr/>
          <p:nvPr/>
        </p:nvCxnSpPr>
        <p:spPr>
          <a:xfrm flipH="1">
            <a:off x="3835080" y="1123920"/>
            <a:ext cx="3920040" cy="78912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07" name="Łącznik prosty ze strzałką 20"/>
          <p:cNvCxnSpPr>
            <a:stCxn id="105" idx="1"/>
          </p:cNvCxnSpPr>
          <p:nvPr/>
        </p:nvCxnSpPr>
        <p:spPr>
          <a:xfrm flipH="1">
            <a:off x="4480560" y="2412720"/>
            <a:ext cx="3231000" cy="66960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08" name="Łącznik prosty ze strzałką 21"/>
          <p:cNvCxnSpPr>
            <a:stCxn id="104" idx="1"/>
          </p:cNvCxnSpPr>
          <p:nvPr/>
        </p:nvCxnSpPr>
        <p:spPr>
          <a:xfrm flipH="1">
            <a:off x="3153600" y="4349520"/>
            <a:ext cx="4321800" cy="15336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sp>
        <p:nvSpPr>
          <p:cNvPr id="109" name="Prostokąt: zaokrąglone rogi 24"/>
          <p:cNvSpPr/>
          <p:nvPr/>
        </p:nvSpPr>
        <p:spPr>
          <a:xfrm>
            <a:off x="8375400" y="5180760"/>
            <a:ext cx="2926440" cy="99108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0" name="pole tekstowe 25"/>
          <p:cNvSpPr/>
          <p:nvPr/>
        </p:nvSpPr>
        <p:spPr>
          <a:xfrm>
            <a:off x="8375400" y="5180760"/>
            <a:ext cx="3094200" cy="94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</a:rPr>
              <a:t>Pole dotyczące serii i numeru dowodu stwierdzającego tożsamość jest nieobowiązkowe. Podanie wyłącznie numeru PESEL jest wystarczające.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1" name="Łącznik prosty ze strzałką 26"/>
          <p:cNvCxnSpPr>
            <a:stCxn id="110" idx="1"/>
          </p:cNvCxnSpPr>
          <p:nvPr/>
        </p:nvCxnSpPr>
        <p:spPr>
          <a:xfrm flipH="1">
            <a:off x="6052320" y="5651640"/>
            <a:ext cx="2323440" cy="81288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12" name="Łącznik prosty ze strzałką 38"/>
          <p:cNvCxnSpPr>
            <a:stCxn id="104" idx="1"/>
          </p:cNvCxnSpPr>
          <p:nvPr/>
        </p:nvCxnSpPr>
        <p:spPr>
          <a:xfrm flipH="1">
            <a:off x="3402360" y="4349520"/>
            <a:ext cx="4073040" cy="62532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rostokąt: zaokrąglone rogi 7"/>
          <p:cNvSpPr/>
          <p:nvPr/>
        </p:nvSpPr>
        <p:spPr>
          <a:xfrm>
            <a:off x="8121960" y="633600"/>
            <a:ext cx="3483360" cy="16740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4" name="pole tekstowe 8"/>
          <p:cNvSpPr/>
          <p:nvPr/>
        </p:nvSpPr>
        <p:spPr>
          <a:xfrm>
            <a:off x="8121960" y="633600"/>
            <a:ext cx="3614040" cy="15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</a:rPr>
              <a:t>Dane w tej sekcji są nieobowiązkowe, pomogą one jednak w kontakcie z Tobą w przypadku konieczności uzupełnienia wniosku, lub przekazania informacji o przyznaniu rekompensaty podatku VAT. Aby usprawnić komunikację pomiędzy urzędem a obywatelem, zalecane jest wypełnienie tej sekcji.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5" name="Obraz 12" descr=""/>
          <p:cNvPicPr/>
          <p:nvPr/>
        </p:nvPicPr>
        <p:blipFill>
          <a:blip r:embed="rId1"/>
          <a:srcRect l="0" t="0" r="0" b="10938"/>
          <a:stretch/>
        </p:blipFill>
        <p:spPr>
          <a:xfrm>
            <a:off x="1247040" y="287640"/>
            <a:ext cx="5346720" cy="6489360"/>
          </a:xfrm>
          <a:prstGeom prst="rect">
            <a:avLst/>
          </a:prstGeom>
          <a:ln w="0">
            <a:noFill/>
          </a:ln>
        </p:spPr>
      </p:pic>
      <p:sp>
        <p:nvSpPr>
          <p:cNvPr id="116" name="Prostokąt: zaokrąglone rogi 13"/>
          <p:cNvSpPr/>
          <p:nvPr/>
        </p:nvSpPr>
        <p:spPr>
          <a:xfrm>
            <a:off x="7299360" y="4468680"/>
            <a:ext cx="3285360" cy="13107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7" name="pole tekstowe 14"/>
          <p:cNvSpPr/>
          <p:nvPr/>
        </p:nvSpPr>
        <p:spPr>
          <a:xfrm>
            <a:off x="7327440" y="4542840"/>
            <a:ext cx="329112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</a:rPr>
              <a:t>Aby otrzymać refundację podatku VAT, adres gospodarstwa domowego musi widnieć w centralnej ewidencji emisyjności budynku(CEEB) z źródłem ogrzewania zasilanym paliwami gazowymi.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8" name="Łącznik prosty ze strzałką 16"/>
          <p:cNvCxnSpPr/>
          <p:nvPr/>
        </p:nvCxnSpPr>
        <p:spPr>
          <a:xfrm flipH="1">
            <a:off x="3266640" y="918360"/>
            <a:ext cx="4855320" cy="35136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19" name="Łącznik prosty ze strzałką 19"/>
          <p:cNvCxnSpPr/>
          <p:nvPr/>
        </p:nvCxnSpPr>
        <p:spPr>
          <a:xfrm flipH="1" flipV="1">
            <a:off x="3266640" y="1875960"/>
            <a:ext cx="4855320" cy="14832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20" name="Łącznik prosty ze strzałką 21"/>
          <p:cNvCxnSpPr/>
          <p:nvPr/>
        </p:nvCxnSpPr>
        <p:spPr>
          <a:xfrm flipH="1">
            <a:off x="2470680" y="5343120"/>
            <a:ext cx="4856760" cy="43704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21" name="Łącznik prosty ze strzałką 30"/>
          <p:cNvCxnSpPr>
            <a:stCxn id="117" idx="1"/>
          </p:cNvCxnSpPr>
          <p:nvPr/>
        </p:nvCxnSpPr>
        <p:spPr>
          <a:xfrm flipH="1">
            <a:off x="2409480" y="5120280"/>
            <a:ext cx="4918320" cy="15048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rostokąt: zaokrąglone rogi 5"/>
          <p:cNvSpPr/>
          <p:nvPr/>
        </p:nvSpPr>
        <p:spPr>
          <a:xfrm>
            <a:off x="8086320" y="405000"/>
            <a:ext cx="3404520" cy="166212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23" name="pole tekstowe 6"/>
          <p:cNvSpPr/>
          <p:nvPr/>
        </p:nvSpPr>
        <p:spPr>
          <a:xfrm>
            <a:off x="8085240" y="475560"/>
            <a:ext cx="3404520" cy="15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</a:rPr>
              <a:t>Dane w tej sekcji są nieobowiązkowe, pomogą one jednak w sprawnym przekazaniu refundacji podatku VAT na Twoje konto.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</a:rPr>
              <a:t>Jeżeli nie wypełnisz tej sekcji, przekazanie środków odbędzie się drogą pocztową lub w kasie gminy.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4" name="Obraz 10" descr=""/>
          <p:cNvPicPr/>
          <p:nvPr/>
        </p:nvPicPr>
        <p:blipFill>
          <a:blip r:embed="rId1"/>
          <a:stretch/>
        </p:blipFill>
        <p:spPr>
          <a:xfrm>
            <a:off x="1260360" y="991800"/>
            <a:ext cx="5971680" cy="4219200"/>
          </a:xfrm>
          <a:prstGeom prst="rect">
            <a:avLst/>
          </a:prstGeom>
          <a:ln w="0">
            <a:noFill/>
          </a:ln>
        </p:spPr>
      </p:pic>
      <p:sp>
        <p:nvSpPr>
          <p:cNvPr id="125" name="Prostokąt: zaokrąglone rogi 11"/>
          <p:cNvSpPr/>
          <p:nvPr/>
        </p:nvSpPr>
        <p:spPr>
          <a:xfrm>
            <a:off x="8298000" y="2351160"/>
            <a:ext cx="3314520" cy="12182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26" name="pole tekstowe 12"/>
          <p:cNvSpPr/>
          <p:nvPr/>
        </p:nvSpPr>
        <p:spPr>
          <a:xfrm>
            <a:off x="8339760" y="2404440"/>
            <a:ext cx="3272760" cy="1155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</a:rPr>
              <a:t>Wskazana sekcja ma za zadanie ułatwić Tobie oraz urzędowi wypełnienie i weryfikację wniosku. W zależności od zaznaczonej odpowiedzi konieczne będzie załączenie odpowiednich załączników.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rostokąt: zaokrąglone rogi 13"/>
          <p:cNvSpPr/>
          <p:nvPr/>
        </p:nvSpPr>
        <p:spPr>
          <a:xfrm>
            <a:off x="8375400" y="4012560"/>
            <a:ext cx="3024360" cy="8370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</a:rPr>
              <a:t>Zaznaczenie pierwszej lub trzeciej odpowiedzi, zobowiązuje urząd do weryfikacji dochodu gospodarstwa domowego.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rostokąt: zaokrąglone rogi 14"/>
          <p:cNvSpPr/>
          <p:nvPr/>
        </p:nvSpPr>
        <p:spPr>
          <a:xfrm>
            <a:off x="6276960" y="5443200"/>
            <a:ext cx="3836880" cy="9921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ffffff"/>
                </a:solidFill>
                <a:latin typeface="Calibri"/>
              </a:rPr>
              <a:t>Jeżeli wniosek składany jest po raz kolejny, a skład gospodarstwa domowego się nie zmienił, nie weryfikuje się dochodu oraz wpisania źródła ogrzewania do CEEB po raz kolejny.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9" name="Łącznik prosty ze strzałką 16"/>
          <p:cNvCxnSpPr>
            <a:stCxn id="122" idx="1"/>
          </p:cNvCxnSpPr>
          <p:nvPr/>
        </p:nvCxnSpPr>
        <p:spPr>
          <a:xfrm flipH="1">
            <a:off x="3390120" y="1235880"/>
            <a:ext cx="4696560" cy="66168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30" name="Łącznik prosty ze strzałką 18"/>
          <p:cNvCxnSpPr>
            <a:stCxn id="125" idx="1"/>
          </p:cNvCxnSpPr>
          <p:nvPr/>
        </p:nvCxnSpPr>
        <p:spPr>
          <a:xfrm flipH="1">
            <a:off x="4246560" y="2960280"/>
            <a:ext cx="4051800" cy="43524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31" name="Łącznik prosty ze strzałką 20"/>
          <p:cNvCxnSpPr>
            <a:stCxn id="128" idx="1"/>
          </p:cNvCxnSpPr>
          <p:nvPr/>
        </p:nvCxnSpPr>
        <p:spPr>
          <a:xfrm flipH="1" flipV="1">
            <a:off x="1748880" y="4561560"/>
            <a:ext cx="4528440" cy="137808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32" name="Łącznik prosty ze strzałką 22"/>
          <p:cNvCxnSpPr>
            <a:stCxn id="127" idx="1"/>
          </p:cNvCxnSpPr>
          <p:nvPr/>
        </p:nvCxnSpPr>
        <p:spPr>
          <a:xfrm flipH="1" flipV="1">
            <a:off x="3692880" y="3931200"/>
            <a:ext cx="4682880" cy="50004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33" name="Łącznik prosty ze strzałką 26"/>
          <p:cNvCxnSpPr>
            <a:stCxn id="127" idx="1"/>
          </p:cNvCxnSpPr>
          <p:nvPr/>
        </p:nvCxnSpPr>
        <p:spPr>
          <a:xfrm flipH="1">
            <a:off x="6453720" y="4430880"/>
            <a:ext cx="1922040" cy="41904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rostokąt: zaokrąglone rogi 17"/>
          <p:cNvSpPr/>
          <p:nvPr/>
        </p:nvSpPr>
        <p:spPr>
          <a:xfrm>
            <a:off x="7863840" y="360360"/>
            <a:ext cx="3873600" cy="15393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Jeżeli składasz wniosek po raz pierwszy lub skład gospodarstwa domowego się zmienił, musisz załączyć załączniki nr 1, a także w zależności od tego czy osiągasz dochody nieobjęte podatkiem dochodowym lub dochody z gospodarstwa rolnego, odpowiednio załączniki 1A lub 1B.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rostokąt: zaokrąglone rogi 18"/>
          <p:cNvSpPr/>
          <p:nvPr/>
        </p:nvSpPr>
        <p:spPr>
          <a:xfrm>
            <a:off x="7836480" y="3518280"/>
            <a:ext cx="3614040" cy="17211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Rekompensata podatku VAT przysługuje za dostarczone paliwa gazowe w 2023 r.</a:t>
            </a:r>
            <a:br>
              <a:rPr sz="1400"/>
            </a:b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Oznacza to, że nie jest możliwe otrzymanie faktury VAT na podstawie prognozy zużycia. Na fakturze dokumentującej dostarczenie paliw gazowych, powinna widnieć informacja o rzeczywistym zużyciu paliw gazowych.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rostokąt: zaokrąglone rogi 19"/>
          <p:cNvSpPr/>
          <p:nvPr/>
        </p:nvSpPr>
        <p:spPr>
          <a:xfrm>
            <a:off x="7863840" y="5528520"/>
            <a:ext cx="3614040" cy="8733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Inne załączane dokumenty mogą informować o dochodach niepodlegających opodatkowaniu podatkiem dochodowym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7" name="Obraz 23" descr=""/>
          <p:cNvPicPr/>
          <p:nvPr/>
        </p:nvPicPr>
        <p:blipFill>
          <a:blip r:embed="rId1"/>
          <a:stretch/>
        </p:blipFill>
        <p:spPr>
          <a:xfrm>
            <a:off x="1086480" y="0"/>
            <a:ext cx="5757480" cy="6857640"/>
          </a:xfrm>
          <a:prstGeom prst="rect">
            <a:avLst/>
          </a:prstGeom>
          <a:ln w="0">
            <a:noFill/>
          </a:ln>
        </p:spPr>
      </p:pic>
      <p:cxnSp>
        <p:nvCxnSpPr>
          <p:cNvPr id="138" name="Łącznik prosty ze strzałką 25"/>
          <p:cNvCxnSpPr/>
          <p:nvPr/>
        </p:nvCxnSpPr>
        <p:spPr>
          <a:xfrm flipH="1">
            <a:off x="3080520" y="748800"/>
            <a:ext cx="4783680" cy="115128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39" name="Łącznik prosty ze strzałką 27"/>
          <p:cNvCxnSpPr>
            <a:stCxn id="135" idx="1"/>
          </p:cNvCxnSpPr>
          <p:nvPr/>
        </p:nvCxnSpPr>
        <p:spPr>
          <a:xfrm flipH="1">
            <a:off x="4355280" y="4378680"/>
            <a:ext cx="3481560" cy="72612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40" name="Łącznik prosty ze strzałką 30"/>
          <p:cNvCxnSpPr>
            <a:stCxn id="136" idx="1"/>
          </p:cNvCxnSpPr>
          <p:nvPr/>
        </p:nvCxnSpPr>
        <p:spPr>
          <a:xfrm flipH="1" flipV="1">
            <a:off x="6095880" y="5696640"/>
            <a:ext cx="1768320" cy="26892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sp>
        <p:nvSpPr>
          <p:cNvPr id="141" name="Prostokąt: zaokrąglone rogi 32"/>
          <p:cNvSpPr/>
          <p:nvPr/>
        </p:nvSpPr>
        <p:spPr>
          <a:xfrm>
            <a:off x="7730640" y="2322000"/>
            <a:ext cx="3614040" cy="7484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Wszystkie załączane do wniosku załączniki powinny być wskazane na tej liście.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2" name="Łącznik prosty ze strzałką 34"/>
          <p:cNvCxnSpPr>
            <a:stCxn id="141" idx="1"/>
          </p:cNvCxnSpPr>
          <p:nvPr/>
        </p:nvCxnSpPr>
        <p:spPr>
          <a:xfrm flipH="1">
            <a:off x="6699240" y="2696040"/>
            <a:ext cx="1031760" cy="79704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43" name="Łącznik prosty ze strzałką 37"/>
          <p:cNvCxnSpPr>
            <a:stCxn id="141" idx="1"/>
          </p:cNvCxnSpPr>
          <p:nvPr/>
        </p:nvCxnSpPr>
        <p:spPr>
          <a:xfrm flipH="1">
            <a:off x="6699240" y="2696040"/>
            <a:ext cx="1031760" cy="109080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44" name="Łącznik prosty ze strzałką 40"/>
          <p:cNvCxnSpPr>
            <a:stCxn id="141" idx="1"/>
          </p:cNvCxnSpPr>
          <p:nvPr/>
        </p:nvCxnSpPr>
        <p:spPr>
          <a:xfrm flipH="1">
            <a:off x="6699240" y="2696040"/>
            <a:ext cx="1031760" cy="51156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45" name="Łącznik prosty ze strzałką 46"/>
          <p:cNvCxnSpPr>
            <a:stCxn id="141" idx="1"/>
          </p:cNvCxnSpPr>
          <p:nvPr/>
        </p:nvCxnSpPr>
        <p:spPr>
          <a:xfrm flipH="1">
            <a:off x="6732720" y="2696040"/>
            <a:ext cx="998280" cy="25596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46" name="Łącznik prosty ze strzałką 49"/>
          <p:cNvCxnSpPr>
            <a:stCxn id="141" idx="1"/>
          </p:cNvCxnSpPr>
          <p:nvPr/>
        </p:nvCxnSpPr>
        <p:spPr>
          <a:xfrm flipH="1" flipV="1">
            <a:off x="6699240" y="2636640"/>
            <a:ext cx="1031760" cy="5976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47" name="Łącznik prosty ze strzałką 51"/>
          <p:cNvCxnSpPr>
            <a:stCxn id="141" idx="1"/>
          </p:cNvCxnSpPr>
          <p:nvPr/>
        </p:nvCxnSpPr>
        <p:spPr>
          <a:xfrm flipH="1">
            <a:off x="6699240" y="2696040"/>
            <a:ext cx="1031760" cy="130860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48" name="Łącznik prosty ze strzałką 54"/>
          <p:cNvCxnSpPr>
            <a:stCxn id="141" idx="1"/>
          </p:cNvCxnSpPr>
          <p:nvPr/>
        </p:nvCxnSpPr>
        <p:spPr>
          <a:xfrm flipH="1">
            <a:off x="6699240" y="2696040"/>
            <a:ext cx="1031760" cy="162360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49" name="Łącznik prosty ze strzałką 56"/>
          <p:cNvCxnSpPr>
            <a:stCxn id="141" idx="1"/>
          </p:cNvCxnSpPr>
          <p:nvPr/>
        </p:nvCxnSpPr>
        <p:spPr>
          <a:xfrm flipH="1">
            <a:off x="6715800" y="2696040"/>
            <a:ext cx="1015200" cy="191232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Obraz 11" descr=""/>
          <p:cNvPicPr/>
          <p:nvPr/>
        </p:nvPicPr>
        <p:blipFill>
          <a:blip r:embed="rId1"/>
          <a:stretch/>
        </p:blipFill>
        <p:spPr>
          <a:xfrm>
            <a:off x="899640" y="883080"/>
            <a:ext cx="6067080" cy="4676400"/>
          </a:xfrm>
          <a:prstGeom prst="rect">
            <a:avLst/>
          </a:prstGeom>
          <a:ln w="0">
            <a:noFill/>
          </a:ln>
        </p:spPr>
      </p:pic>
      <p:sp>
        <p:nvSpPr>
          <p:cNvPr id="151" name="Prostokąt: zaokrąglone rogi 5"/>
          <p:cNvSpPr/>
          <p:nvPr/>
        </p:nvSpPr>
        <p:spPr>
          <a:xfrm>
            <a:off x="6032880" y="323640"/>
            <a:ext cx="3614040" cy="7995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Oświadczenia.</a:t>
            </a:r>
            <a:br>
              <a:rPr sz="1400"/>
            </a:b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Tutaj potwierdzasz, że wszystkie podane informacje są zgodne z prawdą.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rostokąt: zaokrąglone rogi 6"/>
          <p:cNvSpPr/>
          <p:nvPr/>
        </p:nvSpPr>
        <p:spPr>
          <a:xfrm>
            <a:off x="7488360" y="4985280"/>
            <a:ext cx="3803760" cy="11487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Podpisem wnioskodawcy kończy się wniosek. Musi on być złożony każdorazowo, załączniki nr 1, 1A, 1B, 2 lub 3 są załączane jedynie w przypadku spełnienia odpowiednich warunków.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3" name="Łącznik prosty ze strzałką 14"/>
          <p:cNvCxnSpPr>
            <a:stCxn id="151" idx="1"/>
          </p:cNvCxnSpPr>
          <p:nvPr/>
        </p:nvCxnSpPr>
        <p:spPr>
          <a:xfrm flipH="1">
            <a:off x="2233080" y="723240"/>
            <a:ext cx="3800160" cy="45864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54" name="Łącznik prosty ze strzałką 17"/>
          <p:cNvCxnSpPr>
            <a:stCxn id="152" idx="1"/>
          </p:cNvCxnSpPr>
          <p:nvPr/>
        </p:nvCxnSpPr>
        <p:spPr>
          <a:xfrm flipH="1" flipV="1">
            <a:off x="6622560" y="5184360"/>
            <a:ext cx="866160" cy="37548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sp>
        <p:nvSpPr>
          <p:cNvPr id="155" name="Prostokąt: zaokrąglone rogi 25"/>
          <p:cNvSpPr/>
          <p:nvPr/>
        </p:nvSpPr>
        <p:spPr>
          <a:xfrm>
            <a:off x="8471160" y="1538640"/>
            <a:ext cx="3614040" cy="6674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Składanie fałszywych oświadczeń wiąże się z odpowiedzialnością karną.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6" name="Łącznik prosty ze strzałką 29"/>
          <p:cNvCxnSpPr>
            <a:stCxn id="155" idx="1"/>
          </p:cNvCxnSpPr>
          <p:nvPr/>
        </p:nvCxnSpPr>
        <p:spPr>
          <a:xfrm flipH="1">
            <a:off x="6730200" y="1872360"/>
            <a:ext cx="1741320" cy="21168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sp>
        <p:nvSpPr>
          <p:cNvPr id="157" name="Prostokąt: zaokrąglone rogi 33"/>
          <p:cNvSpPr/>
          <p:nvPr/>
        </p:nvSpPr>
        <p:spPr>
          <a:xfrm>
            <a:off x="8306280" y="2755080"/>
            <a:ext cx="3614040" cy="8085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Twoim głównym źródłem ogrzewania musi być kocioł zasilany paliwem gazowy tj. gazem ziemnym z sieci gazowej.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8" name="Łącznik prosty ze strzałką 34"/>
          <p:cNvCxnSpPr>
            <a:stCxn id="157" idx="1"/>
          </p:cNvCxnSpPr>
          <p:nvPr/>
        </p:nvCxnSpPr>
        <p:spPr>
          <a:xfrm flipH="1" flipV="1">
            <a:off x="6848640" y="3004200"/>
            <a:ext cx="1458000" cy="15552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rostokąt: zaokrąglone rogi 5"/>
          <p:cNvSpPr/>
          <p:nvPr/>
        </p:nvSpPr>
        <p:spPr>
          <a:xfrm>
            <a:off x="6865560" y="394200"/>
            <a:ext cx="3614040" cy="16052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Załącznik nr 1 wypełniany jest w celu określenia wielkości i składu gospodarstwa domowego. Służy on do weryfikacji dochodu w przeliczeniu na osobę, a także weryfikacji czy dana osoba nie jest wpisana do więcej niż jednego gospodarstwa domowego.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0" name="Obraz 9" descr=""/>
          <p:cNvPicPr/>
          <p:nvPr/>
        </p:nvPicPr>
        <p:blipFill>
          <a:blip r:embed="rId1"/>
          <a:stretch/>
        </p:blipFill>
        <p:spPr>
          <a:xfrm>
            <a:off x="1175040" y="0"/>
            <a:ext cx="4343760" cy="6857640"/>
          </a:xfrm>
          <a:prstGeom prst="rect">
            <a:avLst/>
          </a:prstGeom>
          <a:ln w="0">
            <a:noFill/>
          </a:ln>
        </p:spPr>
      </p:pic>
      <p:sp>
        <p:nvSpPr>
          <p:cNvPr id="161" name="Prostokąt: zaokrąglone rogi 10"/>
          <p:cNvSpPr/>
          <p:nvPr/>
        </p:nvSpPr>
        <p:spPr>
          <a:xfrm>
            <a:off x="5853960" y="2213280"/>
            <a:ext cx="4109040" cy="12153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Jeżeli należysz do jednoosobowego gospodarstwa domowego, nie musisz wypełniać sekcji skład gospodarstwa domowego i może przejść od razu do sekcji rok kalendarzowy, którego dotyczy dochód.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2" name="Łącznik prosty ze strzałką 12"/>
          <p:cNvCxnSpPr>
            <a:stCxn id="159" idx="1"/>
          </p:cNvCxnSpPr>
          <p:nvPr/>
        </p:nvCxnSpPr>
        <p:spPr>
          <a:xfrm flipH="1">
            <a:off x="3146760" y="1196640"/>
            <a:ext cx="3719160" cy="90540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63" name="Łącznik prosty ze strzałką 15"/>
          <p:cNvCxnSpPr>
            <a:stCxn id="161" idx="1"/>
          </p:cNvCxnSpPr>
          <p:nvPr/>
        </p:nvCxnSpPr>
        <p:spPr>
          <a:xfrm flipH="1">
            <a:off x="1780920" y="2820960"/>
            <a:ext cx="4073400" cy="174492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sp>
        <p:nvSpPr>
          <p:cNvPr id="164" name="Prostokąt: zaokrąglone rogi 16"/>
          <p:cNvSpPr/>
          <p:nvPr/>
        </p:nvSpPr>
        <p:spPr>
          <a:xfrm>
            <a:off x="8444160" y="3683880"/>
            <a:ext cx="3614040" cy="128088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Dane członków gospodarstwa domowego służą między innymi do weryfikacji dochodu, oraz kontroli czy dana osoba nie została zgłoszona do dwóch gospodarstw domowych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5" name="Łącznik prosty ze strzałką 18"/>
          <p:cNvCxnSpPr>
            <a:stCxn id="164" idx="1"/>
          </p:cNvCxnSpPr>
          <p:nvPr/>
        </p:nvCxnSpPr>
        <p:spPr>
          <a:xfrm flipH="1">
            <a:off x="3257280" y="4324320"/>
            <a:ext cx="5187240" cy="84960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66" name="Łącznik prosty ze strzałką 20"/>
          <p:cNvCxnSpPr>
            <a:stCxn id="167" idx="1"/>
          </p:cNvCxnSpPr>
          <p:nvPr/>
        </p:nvCxnSpPr>
        <p:spPr>
          <a:xfrm flipH="1">
            <a:off x="4015800" y="5983200"/>
            <a:ext cx="1975680" cy="59040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sp>
        <p:nvSpPr>
          <p:cNvPr id="167" name="Prostokąt: zaokrąglone rogi 22"/>
          <p:cNvSpPr/>
          <p:nvPr/>
        </p:nvSpPr>
        <p:spPr>
          <a:xfrm>
            <a:off x="5991120" y="5216400"/>
            <a:ext cx="3849480" cy="15339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Ta sekcja powinna zostać wypełniona, jeżeli osoba nie posiada numeru PESEL. Jeżeli zostało wypełnione pole z numerem PESEL, a także wpisana została Seria i numer dokumentu stwierdzającego tożsamość, wniosek również wypełniony jest prawidłowo. 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rostokąt: zaokrąglone rogi 7"/>
          <p:cNvSpPr/>
          <p:nvPr/>
        </p:nvSpPr>
        <p:spPr>
          <a:xfrm>
            <a:off x="8340840" y="852120"/>
            <a:ext cx="3315240" cy="9000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W przypadku konieczności załączenia załącznika nr 1, wskazany powinien być rok odpowiedni do daty złożenia wniosku.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9" name="Obraz 11" descr=""/>
          <p:cNvPicPr/>
          <p:nvPr/>
        </p:nvPicPr>
        <p:blipFill>
          <a:blip r:embed="rId1"/>
          <a:stretch/>
        </p:blipFill>
        <p:spPr>
          <a:xfrm>
            <a:off x="1382760" y="514080"/>
            <a:ext cx="5981400" cy="5971680"/>
          </a:xfrm>
          <a:prstGeom prst="rect">
            <a:avLst/>
          </a:prstGeom>
          <a:ln w="0">
            <a:noFill/>
          </a:ln>
        </p:spPr>
      </p:pic>
      <p:sp>
        <p:nvSpPr>
          <p:cNvPr id="170" name="Prostokąt: zaokrąglone rogi 12"/>
          <p:cNvSpPr/>
          <p:nvPr/>
        </p:nvSpPr>
        <p:spPr>
          <a:xfrm>
            <a:off x="8172360" y="3690720"/>
            <a:ext cx="3483720" cy="112716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chemeClr val="lt1"/>
                </a:solidFill>
                <a:latin typeface="Calibri"/>
              </a:rPr>
              <a:t>Weryfikacji dochodu dokonuje się tylko raz. Dla wniosków składanych po raz kolejny, wnioskodawca nie musi wypełniać załącznika nr 1.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1" name="Łącznik prosty ze strzałką 14"/>
          <p:cNvCxnSpPr>
            <a:stCxn id="168" idx="1"/>
          </p:cNvCxnSpPr>
          <p:nvPr/>
        </p:nvCxnSpPr>
        <p:spPr>
          <a:xfrm flipH="1">
            <a:off x="6036480" y="1302120"/>
            <a:ext cx="2304720" cy="144144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72" name="Łącznik prosty ze strzałką 16"/>
          <p:cNvCxnSpPr/>
          <p:nvPr/>
        </p:nvCxnSpPr>
        <p:spPr>
          <a:xfrm flipH="1" flipV="1">
            <a:off x="6700680" y="3018240"/>
            <a:ext cx="1471680" cy="87048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  <p:cxnSp>
        <p:nvCxnSpPr>
          <p:cNvPr id="173" name="Łącznik prosty ze strzałką 20"/>
          <p:cNvCxnSpPr/>
          <p:nvPr/>
        </p:nvCxnSpPr>
        <p:spPr>
          <a:xfrm flipH="1">
            <a:off x="4269960" y="4589640"/>
            <a:ext cx="3902400" cy="115560"/>
          </a:xfrm>
          <a:prstGeom prst="straightConnector1">
            <a:avLst/>
          </a:prstGeom>
          <a:ln w="28575">
            <a:solidFill>
              <a:srgbClr val="4472c4"/>
            </a:solidFill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5944</TotalTime>
  <Application>LibreOffice/7.4.5.1$Windows_X86_64 LibreOffice_project/9c0871452b3918c1019dde9bfac75448afc4b57f</Application>
  <AppVersion>15.0000</AppVersion>
  <Words>1235</Words>
  <Paragraphs>64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2023-01-16T12:59:21Z</dcterms:created>
  <dc:creator>SYREK Michał</dc:creator>
  <dc:description/>
  <dc:language>pl-PL</dc:language>
  <cp:lastModifiedBy>SYREK Michał</cp:lastModifiedBy>
  <dcterms:modified xsi:type="dcterms:W3CDTF">2023-01-20T16:04:20Z</dcterms:modified>
  <cp:revision>13</cp:revision>
  <dc:subject/>
  <dc:title>Prezentacja programu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5</vt:i4>
  </property>
  <property fmtid="{D5CDD505-2E9C-101B-9397-08002B2CF9AE}" pid="3" name="PresentationFormat">
    <vt:lpwstr>Panoramiczny</vt:lpwstr>
  </property>
  <property fmtid="{D5CDD505-2E9C-101B-9397-08002B2CF9AE}" pid="4" name="Slides">
    <vt:i4>16</vt:i4>
  </property>
</Properties>
</file>